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58" r:id="rId5"/>
    <p:sldId id="264" r:id="rId6"/>
    <p:sldId id="268" r:id="rId7"/>
    <p:sldId id="270" r:id="rId8"/>
    <p:sldId id="273" r:id="rId9"/>
    <p:sldId id="271" r:id="rId10"/>
    <p:sldId id="275" r:id="rId11"/>
    <p:sldId id="272" r:id="rId12"/>
    <p:sldId id="277" r:id="rId13"/>
    <p:sldId id="278" r:id="rId14"/>
    <p:sldId id="279" r:id="rId15"/>
    <p:sldId id="284" r:id="rId16"/>
    <p:sldId id="282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1AB41-8C5B-464B-B2FB-0DBC72DC963A}" v="1" dt="2025-07-15T18:12:32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8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Mclaughlin" userId="667bb8fc-e376-4b98-b9fe-1da183894f53" providerId="ADAL" clId="{3171AB41-8C5B-464B-B2FB-0DBC72DC963A}"/>
    <pc:docChg chg="custSel modSld">
      <pc:chgData name="Tim Mclaughlin" userId="667bb8fc-e376-4b98-b9fe-1da183894f53" providerId="ADAL" clId="{3171AB41-8C5B-464B-B2FB-0DBC72DC963A}" dt="2025-07-15T18:12:36.208" v="15" actId="20577"/>
      <pc:docMkLst>
        <pc:docMk/>
      </pc:docMkLst>
      <pc:sldChg chg="modSp mod">
        <pc:chgData name="Tim Mclaughlin" userId="667bb8fc-e376-4b98-b9fe-1da183894f53" providerId="ADAL" clId="{3171AB41-8C5B-464B-B2FB-0DBC72DC963A}" dt="2025-07-15T18:12:36.208" v="15" actId="20577"/>
        <pc:sldMkLst>
          <pc:docMk/>
          <pc:sldMk cId="1258497089" sldId="281"/>
        </pc:sldMkLst>
        <pc:spChg chg="mod">
          <ac:chgData name="Tim Mclaughlin" userId="667bb8fc-e376-4b98-b9fe-1da183894f53" providerId="ADAL" clId="{3171AB41-8C5B-464B-B2FB-0DBC72DC963A}" dt="2025-07-15T18:12:36.208" v="15" actId="20577"/>
          <ac:spMkLst>
            <pc:docMk/>
            <pc:sldMk cId="1258497089" sldId="281"/>
            <ac:spMk id="5" creationId="{7862CBA0-BB1F-C3E4-A940-5C84494E76F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1D01E-C938-4D85-A274-BCA7FBA46A2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54B0147-E6D1-4757-8624-25E509401FA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June 27, 2025 Wet weather Event</a:t>
          </a:r>
        </a:p>
      </dgm:t>
    </dgm:pt>
    <dgm:pt modelId="{5AF92E91-43B2-4C05-A703-9B334CE70761}" type="parTrans" cxnId="{0A701AEC-0B75-41B9-9C07-EDD08CDE5CF0}">
      <dgm:prSet/>
      <dgm:spPr/>
      <dgm:t>
        <a:bodyPr/>
        <a:lstStyle/>
        <a:p>
          <a:endParaRPr lang="en-US"/>
        </a:p>
      </dgm:t>
    </dgm:pt>
    <dgm:pt modelId="{6EE175BA-DC8E-4E6E-A368-37A094D799F6}" type="sibTrans" cxnId="{0A701AEC-0B75-41B9-9C07-EDD08CDE5CF0}">
      <dgm:prSet/>
      <dgm:spPr/>
      <dgm:t>
        <a:bodyPr/>
        <a:lstStyle/>
        <a:p>
          <a:endParaRPr lang="en-US"/>
        </a:p>
      </dgm:t>
    </dgm:pt>
    <dgm:pt modelId="{13BB1EFA-E609-472E-8F8E-5EE76F1E43A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Master Plan review</a:t>
          </a:r>
        </a:p>
      </dgm:t>
    </dgm:pt>
    <dgm:pt modelId="{DF838A21-243B-4E2B-A79E-A6328480D5FF}" type="parTrans" cxnId="{AC6F9722-BC1B-4B76-BA6A-6AB501634F4E}">
      <dgm:prSet/>
      <dgm:spPr/>
      <dgm:t>
        <a:bodyPr/>
        <a:lstStyle/>
        <a:p>
          <a:endParaRPr lang="en-US"/>
        </a:p>
      </dgm:t>
    </dgm:pt>
    <dgm:pt modelId="{2DA0A92E-E50C-46C3-A171-E3B83679141C}" type="sibTrans" cxnId="{AC6F9722-BC1B-4B76-BA6A-6AB501634F4E}">
      <dgm:prSet/>
      <dgm:spPr/>
      <dgm:t>
        <a:bodyPr/>
        <a:lstStyle/>
        <a:p>
          <a:endParaRPr lang="en-US"/>
        </a:p>
      </dgm:t>
    </dgm:pt>
    <dgm:pt modelId="{E4665F89-D557-430B-98F7-AECDCF14E5F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Funding Options</a:t>
          </a:r>
        </a:p>
      </dgm:t>
    </dgm:pt>
    <dgm:pt modelId="{536AB95A-C256-4923-A07A-CBB38B9C27BC}" type="parTrans" cxnId="{4E706FC0-422E-4C9F-91D3-C197A61C7592}">
      <dgm:prSet/>
      <dgm:spPr/>
      <dgm:t>
        <a:bodyPr/>
        <a:lstStyle/>
        <a:p>
          <a:endParaRPr lang="en-US"/>
        </a:p>
      </dgm:t>
    </dgm:pt>
    <dgm:pt modelId="{D8827C39-4CCD-464D-AB0F-433010001ED0}" type="sibTrans" cxnId="{4E706FC0-422E-4C9F-91D3-C197A61C7592}">
      <dgm:prSet/>
      <dgm:spPr/>
      <dgm:t>
        <a:bodyPr/>
        <a:lstStyle/>
        <a:p>
          <a:endParaRPr lang="en-US"/>
        </a:p>
      </dgm:t>
    </dgm:pt>
    <dgm:pt modelId="{F5BB6F37-8AC8-47CF-9AB2-71D10B1E0004}" type="pres">
      <dgm:prSet presAssocID="{D161D01E-C938-4D85-A274-BCA7FBA46A2D}" presName="root" presStyleCnt="0">
        <dgm:presLayoutVars>
          <dgm:dir/>
          <dgm:resizeHandles val="exact"/>
        </dgm:presLayoutVars>
      </dgm:prSet>
      <dgm:spPr/>
    </dgm:pt>
    <dgm:pt modelId="{C7565366-497B-4F82-B68E-B176C4EEB83B}" type="pres">
      <dgm:prSet presAssocID="{C54B0147-E6D1-4757-8624-25E509401FAF}" presName="compNode" presStyleCnt="0"/>
      <dgm:spPr/>
    </dgm:pt>
    <dgm:pt modelId="{620BDCCC-C050-4959-9B64-62EDFFC01876}" type="pres">
      <dgm:prSet presAssocID="{C54B0147-E6D1-4757-8624-25E509401FAF}" presName="iconBgRect" presStyleLbl="bgShp" presStyleIdx="0" presStyleCnt="3"/>
      <dgm:spPr/>
    </dgm:pt>
    <dgm:pt modelId="{2DB723C6-EBD0-42E8-8673-BD3E431F4812}" type="pres">
      <dgm:prSet presAssocID="{C54B0147-E6D1-4757-8624-25E509401F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71BAA538-3DFE-4492-B448-4945A9708502}" type="pres">
      <dgm:prSet presAssocID="{C54B0147-E6D1-4757-8624-25E509401FAF}" presName="spaceRect" presStyleCnt="0"/>
      <dgm:spPr/>
    </dgm:pt>
    <dgm:pt modelId="{C2AFF521-606A-4165-B45B-EF383C9EB63A}" type="pres">
      <dgm:prSet presAssocID="{C54B0147-E6D1-4757-8624-25E509401FAF}" presName="textRect" presStyleLbl="revTx" presStyleIdx="0" presStyleCnt="3">
        <dgm:presLayoutVars>
          <dgm:chMax val="1"/>
          <dgm:chPref val="1"/>
        </dgm:presLayoutVars>
      </dgm:prSet>
      <dgm:spPr/>
    </dgm:pt>
    <dgm:pt modelId="{AD5894FE-3EBB-45EA-8864-F6A06CEE2EB8}" type="pres">
      <dgm:prSet presAssocID="{6EE175BA-DC8E-4E6E-A368-37A094D799F6}" presName="sibTrans" presStyleCnt="0"/>
      <dgm:spPr/>
    </dgm:pt>
    <dgm:pt modelId="{078E1831-B5A8-4758-8DDF-B011713B46C4}" type="pres">
      <dgm:prSet presAssocID="{13BB1EFA-E609-472E-8F8E-5EE76F1E43A4}" presName="compNode" presStyleCnt="0"/>
      <dgm:spPr/>
    </dgm:pt>
    <dgm:pt modelId="{8FEE6F97-9145-4F6B-B582-0358CCE4E8A2}" type="pres">
      <dgm:prSet presAssocID="{13BB1EFA-E609-472E-8F8E-5EE76F1E43A4}" presName="iconBgRect" presStyleLbl="bgShp" presStyleIdx="1" presStyleCnt="3"/>
      <dgm:spPr/>
    </dgm:pt>
    <dgm:pt modelId="{599092AF-4236-4A6B-91C5-0FC3C6D11D24}" type="pres">
      <dgm:prSet presAssocID="{13BB1EFA-E609-472E-8F8E-5EE76F1E43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662E89E-8A46-4F05-89E2-CE6A72569BEE}" type="pres">
      <dgm:prSet presAssocID="{13BB1EFA-E609-472E-8F8E-5EE76F1E43A4}" presName="spaceRect" presStyleCnt="0"/>
      <dgm:spPr/>
    </dgm:pt>
    <dgm:pt modelId="{A2AED955-140E-4DF0-A9B7-52E08512958D}" type="pres">
      <dgm:prSet presAssocID="{13BB1EFA-E609-472E-8F8E-5EE76F1E43A4}" presName="textRect" presStyleLbl="revTx" presStyleIdx="1" presStyleCnt="3">
        <dgm:presLayoutVars>
          <dgm:chMax val="1"/>
          <dgm:chPref val="1"/>
        </dgm:presLayoutVars>
      </dgm:prSet>
      <dgm:spPr/>
    </dgm:pt>
    <dgm:pt modelId="{98CC4744-AE5C-41A2-8121-30AC83578B1A}" type="pres">
      <dgm:prSet presAssocID="{2DA0A92E-E50C-46C3-A171-E3B83679141C}" presName="sibTrans" presStyleCnt="0"/>
      <dgm:spPr/>
    </dgm:pt>
    <dgm:pt modelId="{37D50D33-1E1E-43DC-90B5-5A17410FE894}" type="pres">
      <dgm:prSet presAssocID="{E4665F89-D557-430B-98F7-AECDCF14E5F4}" presName="compNode" presStyleCnt="0"/>
      <dgm:spPr/>
    </dgm:pt>
    <dgm:pt modelId="{814FD93C-09DB-4AB6-AFA4-840F673F27D4}" type="pres">
      <dgm:prSet presAssocID="{E4665F89-D557-430B-98F7-AECDCF14E5F4}" presName="iconBgRect" presStyleLbl="bgShp" presStyleIdx="2" presStyleCnt="3"/>
      <dgm:spPr/>
    </dgm:pt>
    <dgm:pt modelId="{5FBA37EA-D77E-44C8-B929-71FE8507B728}" type="pres">
      <dgm:prSet presAssocID="{E4665F89-D557-430B-98F7-AECDCF14E5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9E5D809-E666-4DEB-B319-144C65640CB9}" type="pres">
      <dgm:prSet presAssocID="{E4665F89-D557-430B-98F7-AECDCF14E5F4}" presName="spaceRect" presStyleCnt="0"/>
      <dgm:spPr/>
    </dgm:pt>
    <dgm:pt modelId="{53925991-F7C5-40B5-9A7F-370AFAE3C521}" type="pres">
      <dgm:prSet presAssocID="{E4665F89-D557-430B-98F7-AECDCF14E5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D13420B-E4B9-4769-B1A8-28BADC6DA6B4}" type="presOf" srcId="{C54B0147-E6D1-4757-8624-25E509401FAF}" destId="{C2AFF521-606A-4165-B45B-EF383C9EB63A}" srcOrd="0" destOrd="0" presId="urn:microsoft.com/office/officeart/2018/5/layout/IconCircleLabelList"/>
    <dgm:cxn modelId="{AC6F9722-BC1B-4B76-BA6A-6AB501634F4E}" srcId="{D161D01E-C938-4D85-A274-BCA7FBA46A2D}" destId="{13BB1EFA-E609-472E-8F8E-5EE76F1E43A4}" srcOrd="1" destOrd="0" parTransId="{DF838A21-243B-4E2B-A79E-A6328480D5FF}" sibTransId="{2DA0A92E-E50C-46C3-A171-E3B83679141C}"/>
    <dgm:cxn modelId="{6A3A3426-5689-4312-81F7-9E4A14D2F38F}" type="presOf" srcId="{13BB1EFA-E609-472E-8F8E-5EE76F1E43A4}" destId="{A2AED955-140E-4DF0-A9B7-52E08512958D}" srcOrd="0" destOrd="0" presId="urn:microsoft.com/office/officeart/2018/5/layout/IconCircleLabelList"/>
    <dgm:cxn modelId="{177A4F38-1A9A-4637-8F2B-66105570CBB3}" type="presOf" srcId="{E4665F89-D557-430B-98F7-AECDCF14E5F4}" destId="{53925991-F7C5-40B5-9A7F-370AFAE3C521}" srcOrd="0" destOrd="0" presId="urn:microsoft.com/office/officeart/2018/5/layout/IconCircleLabelList"/>
    <dgm:cxn modelId="{1E5DD693-8058-400C-A6A1-E4C20DAA0683}" type="presOf" srcId="{D161D01E-C938-4D85-A274-BCA7FBA46A2D}" destId="{F5BB6F37-8AC8-47CF-9AB2-71D10B1E0004}" srcOrd="0" destOrd="0" presId="urn:microsoft.com/office/officeart/2018/5/layout/IconCircleLabelList"/>
    <dgm:cxn modelId="{4E706FC0-422E-4C9F-91D3-C197A61C7592}" srcId="{D161D01E-C938-4D85-A274-BCA7FBA46A2D}" destId="{E4665F89-D557-430B-98F7-AECDCF14E5F4}" srcOrd="2" destOrd="0" parTransId="{536AB95A-C256-4923-A07A-CBB38B9C27BC}" sibTransId="{D8827C39-4CCD-464D-AB0F-433010001ED0}"/>
    <dgm:cxn modelId="{0A701AEC-0B75-41B9-9C07-EDD08CDE5CF0}" srcId="{D161D01E-C938-4D85-A274-BCA7FBA46A2D}" destId="{C54B0147-E6D1-4757-8624-25E509401FAF}" srcOrd="0" destOrd="0" parTransId="{5AF92E91-43B2-4C05-A703-9B334CE70761}" sibTransId="{6EE175BA-DC8E-4E6E-A368-37A094D799F6}"/>
    <dgm:cxn modelId="{A8E8E74D-9C7C-4C7C-932A-B3F85C471882}" type="presParOf" srcId="{F5BB6F37-8AC8-47CF-9AB2-71D10B1E0004}" destId="{C7565366-497B-4F82-B68E-B176C4EEB83B}" srcOrd="0" destOrd="0" presId="urn:microsoft.com/office/officeart/2018/5/layout/IconCircleLabelList"/>
    <dgm:cxn modelId="{FD72CA35-9FFF-4F4F-ACD0-98FEB11A4B8F}" type="presParOf" srcId="{C7565366-497B-4F82-B68E-B176C4EEB83B}" destId="{620BDCCC-C050-4959-9B64-62EDFFC01876}" srcOrd="0" destOrd="0" presId="urn:microsoft.com/office/officeart/2018/5/layout/IconCircleLabelList"/>
    <dgm:cxn modelId="{5730796A-2012-441D-BB5A-53AA9F6F67C1}" type="presParOf" srcId="{C7565366-497B-4F82-B68E-B176C4EEB83B}" destId="{2DB723C6-EBD0-42E8-8673-BD3E431F4812}" srcOrd="1" destOrd="0" presId="urn:microsoft.com/office/officeart/2018/5/layout/IconCircleLabelList"/>
    <dgm:cxn modelId="{F0F1F5C0-6B96-45B4-BE00-3B6674BB25ED}" type="presParOf" srcId="{C7565366-497B-4F82-B68E-B176C4EEB83B}" destId="{71BAA538-3DFE-4492-B448-4945A9708502}" srcOrd="2" destOrd="0" presId="urn:microsoft.com/office/officeart/2018/5/layout/IconCircleLabelList"/>
    <dgm:cxn modelId="{1468D933-F1FF-4143-A6AB-43AD61D2FC01}" type="presParOf" srcId="{C7565366-497B-4F82-B68E-B176C4EEB83B}" destId="{C2AFF521-606A-4165-B45B-EF383C9EB63A}" srcOrd="3" destOrd="0" presId="urn:microsoft.com/office/officeart/2018/5/layout/IconCircleLabelList"/>
    <dgm:cxn modelId="{DF75B0B7-8D24-4657-A2E6-6A1964F84384}" type="presParOf" srcId="{F5BB6F37-8AC8-47CF-9AB2-71D10B1E0004}" destId="{AD5894FE-3EBB-45EA-8864-F6A06CEE2EB8}" srcOrd="1" destOrd="0" presId="urn:microsoft.com/office/officeart/2018/5/layout/IconCircleLabelList"/>
    <dgm:cxn modelId="{5449F186-FD8C-46B3-BE21-1D50E809F716}" type="presParOf" srcId="{F5BB6F37-8AC8-47CF-9AB2-71D10B1E0004}" destId="{078E1831-B5A8-4758-8DDF-B011713B46C4}" srcOrd="2" destOrd="0" presId="urn:microsoft.com/office/officeart/2018/5/layout/IconCircleLabelList"/>
    <dgm:cxn modelId="{3E72477D-2E92-4056-AD3F-9903711F5E4F}" type="presParOf" srcId="{078E1831-B5A8-4758-8DDF-B011713B46C4}" destId="{8FEE6F97-9145-4F6B-B582-0358CCE4E8A2}" srcOrd="0" destOrd="0" presId="urn:microsoft.com/office/officeart/2018/5/layout/IconCircleLabelList"/>
    <dgm:cxn modelId="{5EB59A2F-6D37-4CC5-8ADB-171D0D275E48}" type="presParOf" srcId="{078E1831-B5A8-4758-8DDF-B011713B46C4}" destId="{599092AF-4236-4A6B-91C5-0FC3C6D11D24}" srcOrd="1" destOrd="0" presId="urn:microsoft.com/office/officeart/2018/5/layout/IconCircleLabelList"/>
    <dgm:cxn modelId="{4191D3DB-08FB-4470-8144-7C90959C4DB5}" type="presParOf" srcId="{078E1831-B5A8-4758-8DDF-B011713B46C4}" destId="{C662E89E-8A46-4F05-89E2-CE6A72569BEE}" srcOrd="2" destOrd="0" presId="urn:microsoft.com/office/officeart/2018/5/layout/IconCircleLabelList"/>
    <dgm:cxn modelId="{91AD0B57-BDCF-4163-96DF-A43DC7EEB96F}" type="presParOf" srcId="{078E1831-B5A8-4758-8DDF-B011713B46C4}" destId="{A2AED955-140E-4DF0-A9B7-52E08512958D}" srcOrd="3" destOrd="0" presId="urn:microsoft.com/office/officeart/2018/5/layout/IconCircleLabelList"/>
    <dgm:cxn modelId="{ECD3BD1C-0FA3-4FBF-B434-C0958154591E}" type="presParOf" srcId="{F5BB6F37-8AC8-47CF-9AB2-71D10B1E0004}" destId="{98CC4744-AE5C-41A2-8121-30AC83578B1A}" srcOrd="3" destOrd="0" presId="urn:microsoft.com/office/officeart/2018/5/layout/IconCircleLabelList"/>
    <dgm:cxn modelId="{27A2E119-B480-411E-B43A-A1DD9A2D414B}" type="presParOf" srcId="{F5BB6F37-8AC8-47CF-9AB2-71D10B1E0004}" destId="{37D50D33-1E1E-43DC-90B5-5A17410FE894}" srcOrd="4" destOrd="0" presId="urn:microsoft.com/office/officeart/2018/5/layout/IconCircleLabelList"/>
    <dgm:cxn modelId="{A8A2EF51-A509-42B6-9EFE-3023D569C4C8}" type="presParOf" srcId="{37D50D33-1E1E-43DC-90B5-5A17410FE894}" destId="{814FD93C-09DB-4AB6-AFA4-840F673F27D4}" srcOrd="0" destOrd="0" presId="urn:microsoft.com/office/officeart/2018/5/layout/IconCircleLabelList"/>
    <dgm:cxn modelId="{9B6884D6-10B6-409F-A29F-B15A4E21BCB5}" type="presParOf" srcId="{37D50D33-1E1E-43DC-90B5-5A17410FE894}" destId="{5FBA37EA-D77E-44C8-B929-71FE8507B728}" srcOrd="1" destOrd="0" presId="urn:microsoft.com/office/officeart/2018/5/layout/IconCircleLabelList"/>
    <dgm:cxn modelId="{834E3ABA-B76A-4B45-BC76-79FD4674F7DA}" type="presParOf" srcId="{37D50D33-1E1E-43DC-90B5-5A17410FE894}" destId="{19E5D809-E666-4DEB-B319-144C65640CB9}" srcOrd="2" destOrd="0" presId="urn:microsoft.com/office/officeart/2018/5/layout/IconCircleLabelList"/>
    <dgm:cxn modelId="{B6B75AAB-C15D-471A-B889-8A897DCC9623}" type="presParOf" srcId="{37D50D33-1E1E-43DC-90B5-5A17410FE894}" destId="{53925991-F7C5-40B5-9A7F-370AFAE3C52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BDCCC-C050-4959-9B64-62EDFFC01876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23C6-EBD0-42E8-8673-BD3E431F4812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FF521-606A-4165-B45B-EF383C9EB63A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June 27, 2025 Wet weather Event</a:t>
          </a:r>
        </a:p>
      </dsp:txBody>
      <dsp:txXfrm>
        <a:off x="93445" y="3018902"/>
        <a:ext cx="3206250" cy="720000"/>
      </dsp:txXfrm>
    </dsp:sp>
    <dsp:sp modelId="{8FEE6F97-9145-4F6B-B582-0358CCE4E8A2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092AF-4236-4A6B-91C5-0FC3C6D11D24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ED955-140E-4DF0-A9B7-52E08512958D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Master Plan review</a:t>
          </a:r>
        </a:p>
      </dsp:txBody>
      <dsp:txXfrm>
        <a:off x="3860789" y="3018902"/>
        <a:ext cx="3206250" cy="720000"/>
      </dsp:txXfrm>
    </dsp:sp>
    <dsp:sp modelId="{814FD93C-09DB-4AB6-AFA4-840F673F27D4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A37EA-D77E-44C8-B929-71FE8507B728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25991-F7C5-40B5-9A7F-370AFAE3C521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Funding Options</a:t>
          </a:r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E08B2-425A-4CA0-9128-7CE6A69151D5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A50-BCDC-4DFE-A9AA-6DACD41F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A50-BCDC-4DFE-A9AA-6DACD41F51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8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A50-BCDC-4DFE-A9AA-6DACD41F51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8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B8D3-FCF1-7815-5955-F24074821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F1E96-6220-6681-D6BE-84EE18F1C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E8DE6-A173-CD9F-A22F-36098BD4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815-9F9D-4087-B0D0-76E1D4B9D3B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F6A0D-48B7-9F62-61A3-1D8D980D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FD0B3-4640-5A1E-3CAF-F88F5ACA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6EF-4241-4726-9DE9-C1C3361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8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2286-CF70-0A7F-3FB9-24B8CCDE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5BBA9-A02C-D753-27E1-DBF16E628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84322-1E84-34B3-797E-BFFB3584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815-9F9D-4087-B0D0-76E1D4B9D3B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26946-433F-3029-FA2F-D77D8ED4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FD498-EE10-CAB3-A41C-90536167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6EF-4241-4726-9DE9-C1C3361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21A8B6-71A3-EB9D-E363-E39A9956F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55AED-0CBC-4DED-76FB-540A11F4A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11984-8EB6-A928-79C0-C1A2C231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815-9F9D-4087-B0D0-76E1D4B9D3B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83EA9-0C8B-09E8-947B-31EF16B6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D369B-DF04-FB49-152F-34DE616C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6EF-4241-4726-9DE9-C1C3361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81F8-A650-C24B-22EC-F1AEB74A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AA716-BB6F-F3E8-0E81-5DEEF2A4E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4C9C0-7E9D-5DDF-FEA1-A21AB774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815-9F9D-4087-B0D0-76E1D4B9D3B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5BA50-8CD2-E7CE-6E2C-D0E978F0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A1911-FDA1-E513-B701-0C8BF1F6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6EF-4241-4726-9DE9-C1C3361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5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A663-6013-DE11-AC66-27B8CD15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A0180-5EDB-1B80-081A-26169865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69F5-8BCA-FE7E-18CA-DA397F5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815-9F9D-4087-B0D0-76E1D4B9D3B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FE165-E1FB-D404-FEAD-EE7DBDF4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FD0D7-406D-A7D7-5DDC-02BE3401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6EF-4241-4726-9DE9-C1C3361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5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C89F-963D-0761-E1CA-97CEEF55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3C5E-BB36-37B8-D235-30EEC2C56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D0FAD-7741-FDC0-E28B-0E931E639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EADE2-6820-5A20-5EB7-DEE2AC61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815-9F9D-4087-B0D0-76E1D4B9D3B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C9008-E7BC-B326-DBD4-7F9A1015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193DA-76A7-DB8D-C267-54CEB1DB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6EF-4241-4726-9DE9-C1C3361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3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0CBC-E58F-0B0E-64F3-A1DA0D30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AC39E-55FB-1D97-F6FE-2E6364346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ECDB4-F75C-E05A-B4C7-0ADC436A9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35062-1DCB-FB5E-1226-C7AD7DEB6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4EE90-B576-0C2C-875A-01FF118F5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C6876-14F7-5741-4349-152D9F63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815-9F9D-4087-B0D0-76E1D4B9D3B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F4541-AEA2-6DC9-8C52-6A324B1B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3C1F7-764A-71C5-1A74-0691B46A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6EF-4241-4726-9DE9-C1C3361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2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5F99-F506-729A-514A-87A11F54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1BFBE-1602-0B4F-FAFB-D2A96BDE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815-9F9D-4087-B0D0-76E1D4B9D3B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8BFA7-25E8-873B-E065-4926389B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5B4DA-C484-8235-59AB-4FAA29CE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6EF-4241-4726-9DE9-C1C3361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1F6058-3B43-E939-B084-DD2A4076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815-9F9D-4087-B0D0-76E1D4B9D3B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83070-9849-F66E-9C20-2776A4CA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C3A9D-48F1-2F9C-16E5-EF65AF41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6EF-4241-4726-9DE9-C1C3361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8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375F-4569-0013-9B69-1DEA541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3B61F-E398-DED6-1691-0ACBA32F2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86679-BE9D-8745-D082-DFE004417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876B2-E9A9-27E2-7C20-68653E0B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815-9F9D-4087-B0D0-76E1D4B9D3B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9296E-C2BD-3562-60B5-603AB7E0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BF1A5-41EB-BF6D-07BB-77A29075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6EF-4241-4726-9DE9-C1C3361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3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0753-5CC9-686C-190D-DBE8FCA9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E6DC2-CB38-F628-AB79-68301E04E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2B47B-2864-1ACB-56AE-08FAF866C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77332-763B-F0E3-341A-3C9A06ED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815-9F9D-4087-B0D0-76E1D4B9D3B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6821E-5467-6F2D-98A5-171EFA1F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8C776-8C30-132C-7BE6-A7F9E71F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6EF-4241-4726-9DE9-C1C3361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4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458B7-8F7F-11FF-B453-D2E58362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5006C-35A4-616A-33AD-496EF692E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ED777-14BA-5B13-1CAF-C2721198C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AD9815-9F9D-4087-B0D0-76E1D4B9D3B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86F81-0D3A-BF10-B61F-6EC604DBE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3A61-F5ED-D73C-03C7-7B02F8BBA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52D6EF-4241-4726-9DE9-C1C3361C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d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94B30-B825-9B19-451E-EA4F25D9D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Sewer, Sidewalks, and Streets Committee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9FA73-E990-A9E7-F2AE-4AC2F7292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Location: City Hall – 30425 Lakeshore Blvd, Willowick, Ohio</a:t>
            </a:r>
          </a:p>
          <a:p>
            <a:pPr algn="l"/>
            <a:r>
              <a:rPr lang="en-US" dirty="0"/>
              <a:t>Date: July 15, 2025</a:t>
            </a:r>
          </a:p>
          <a:p>
            <a:pPr algn="l"/>
            <a:r>
              <a:rPr lang="en-US" dirty="0"/>
              <a:t>Time: 17:30 EST</a:t>
            </a:r>
          </a:p>
        </p:txBody>
      </p:sp>
    </p:spTree>
    <p:extLst>
      <p:ext uri="{BB962C8B-B14F-4D97-AF65-F5344CB8AC3E}">
        <p14:creationId xmlns:p14="http://schemas.microsoft.com/office/powerpoint/2010/main" val="9838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B2ABF-AD9D-C389-FFCE-3D3A46ABE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69DF89-24CB-33DE-7F69-4BE09ADF5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46279D-65E6-2ED1-5D72-48AD65BCD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96972-AAF5-09ED-C955-217179CBA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5CF2AD-7CD8-ECE3-4FAB-AC080E64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50EF0-C145-CDBB-FBD0-BE1BDD20C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469AA-70B1-A138-9FBF-CE41072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Master Plan Alternative Recommendations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6E62C4-0B11-EE5E-306E-0051BE2A2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0" y="204535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Sanitary System</a:t>
            </a:r>
          </a:p>
          <a:p>
            <a:pPr lvl="1"/>
            <a:r>
              <a:rPr lang="en-US" sz="2200" dirty="0"/>
              <a:t>Pilot Study in E. 327</a:t>
            </a:r>
            <a:r>
              <a:rPr lang="en-US" sz="2200" baseline="30000" dirty="0"/>
              <a:t>th</a:t>
            </a:r>
            <a:r>
              <a:rPr lang="en-US" sz="2200" dirty="0"/>
              <a:t>-E 330</a:t>
            </a:r>
            <a:r>
              <a:rPr lang="en-US" sz="2200" baseline="30000" dirty="0"/>
              <a:t>th</a:t>
            </a:r>
            <a:r>
              <a:rPr lang="en-US" sz="2200" dirty="0"/>
              <a:t> Street Area (</a:t>
            </a:r>
            <a:r>
              <a:rPr lang="en-US" sz="2200" dirty="0">
                <a:solidFill>
                  <a:srgbClr val="00B050"/>
                </a:solidFill>
              </a:rPr>
              <a:t>complete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Relief Sewers</a:t>
            </a:r>
          </a:p>
          <a:p>
            <a:pPr lvl="2"/>
            <a:r>
              <a:rPr lang="en-US" sz="1800" dirty="0"/>
              <a:t>Willowick Drive</a:t>
            </a:r>
          </a:p>
          <a:p>
            <a:pPr lvl="2"/>
            <a:r>
              <a:rPr lang="en-US" sz="1800" dirty="0"/>
              <a:t>E. 305</a:t>
            </a:r>
            <a:r>
              <a:rPr lang="en-US" sz="1800" baseline="30000" dirty="0"/>
              <a:t>th</a:t>
            </a:r>
            <a:r>
              <a:rPr lang="en-US" sz="1800" dirty="0"/>
              <a:t> Street</a:t>
            </a:r>
          </a:p>
          <a:p>
            <a:pPr lvl="2"/>
            <a:r>
              <a:rPr lang="en-US" sz="1800" dirty="0"/>
              <a:t>Parkland Drive/LSB</a:t>
            </a:r>
          </a:p>
          <a:p>
            <a:pPr lvl="1"/>
            <a:r>
              <a:rPr lang="en-US" sz="2200" dirty="0"/>
              <a:t>Equalization Basin (EQ) Tank or Tunnel</a:t>
            </a:r>
          </a:p>
          <a:p>
            <a:pPr lvl="1"/>
            <a:r>
              <a:rPr lang="en-US" sz="2200" dirty="0"/>
              <a:t>Study and rehab existing local and trunk sewers</a:t>
            </a:r>
          </a:p>
          <a:p>
            <a:r>
              <a:rPr lang="en-US" sz="2600" dirty="0"/>
              <a:t>Storm System</a:t>
            </a:r>
          </a:p>
          <a:p>
            <a:pPr lvl="1"/>
            <a:r>
              <a:rPr lang="en-US" sz="2200" dirty="0"/>
              <a:t>Replace Lakeland Culvert (</a:t>
            </a:r>
            <a:r>
              <a:rPr lang="en-US" sz="2200" dirty="0">
                <a:solidFill>
                  <a:srgbClr val="00B050"/>
                </a:solidFill>
              </a:rPr>
              <a:t>complete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Replace/Rehab Larimar Culvert (</a:t>
            </a:r>
            <a:r>
              <a:rPr lang="en-US" sz="2200" dirty="0">
                <a:solidFill>
                  <a:srgbClr val="FFC000"/>
                </a:solidFill>
              </a:rPr>
              <a:t>in process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Evaluate and improve Jennison Ditch</a:t>
            </a:r>
          </a:p>
          <a:p>
            <a:pPr lvl="1"/>
            <a:r>
              <a:rPr lang="en-US" sz="2200" dirty="0"/>
              <a:t>Study and rehab aging culverts and trunk sewers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183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50534-5ACD-359D-7BA9-DB8301AA3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0D378F-230E-B07C-F29A-E4FC0E671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E874B-AF5C-DFF6-10CE-53F80CFA4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8529C-004B-217E-0227-8FE1D9472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9F790-6D17-1806-171C-82C6C982B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3F11CE-E519-4E8B-B01A-4F85EDB26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5B239-BDA5-FCA2-639D-8753F720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Recent Major Sewer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5922E-D6FF-03CB-1B11-ECBD2187C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429" y="1585703"/>
            <a:ext cx="7370571" cy="52706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702759-572F-F711-5C06-D7F6C9D26190}"/>
              </a:ext>
            </a:extLst>
          </p:cNvPr>
          <p:cNvSpPr txBox="1">
            <a:spLocks/>
          </p:cNvSpPr>
          <p:nvPr/>
        </p:nvSpPr>
        <p:spPr>
          <a:xfrm>
            <a:off x="0" y="2404153"/>
            <a:ext cx="4821429" cy="4026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Projects Last 2015-present</a:t>
            </a:r>
          </a:p>
          <a:p>
            <a:pPr lvl="1"/>
            <a:r>
              <a:rPr lang="en-US" dirty="0"/>
              <a:t>E. 327</a:t>
            </a:r>
            <a:r>
              <a:rPr lang="en-US" baseline="30000" dirty="0"/>
              <a:t>th</a:t>
            </a:r>
            <a:r>
              <a:rPr lang="en-US" dirty="0"/>
              <a:t> Street Sewer Rehab</a:t>
            </a:r>
          </a:p>
          <a:p>
            <a:pPr lvl="1"/>
            <a:r>
              <a:rPr lang="en-US" dirty="0"/>
              <a:t>E. 328</a:t>
            </a:r>
            <a:r>
              <a:rPr lang="en-US" baseline="30000" dirty="0"/>
              <a:t>th</a:t>
            </a:r>
            <a:r>
              <a:rPr lang="en-US" dirty="0"/>
              <a:t> Street Sewer Rehab</a:t>
            </a:r>
          </a:p>
          <a:p>
            <a:pPr lvl="1"/>
            <a:r>
              <a:rPr lang="en-US" dirty="0"/>
              <a:t>E. 329</a:t>
            </a:r>
            <a:r>
              <a:rPr lang="en-US" baseline="30000" dirty="0"/>
              <a:t>th</a:t>
            </a:r>
            <a:r>
              <a:rPr lang="en-US" dirty="0"/>
              <a:t> Street Sewer Rehab</a:t>
            </a:r>
          </a:p>
          <a:p>
            <a:pPr lvl="1"/>
            <a:r>
              <a:rPr lang="en-US" dirty="0"/>
              <a:t>E. 330</a:t>
            </a:r>
            <a:r>
              <a:rPr lang="en-US" baseline="30000" dirty="0"/>
              <a:t>th</a:t>
            </a:r>
            <a:r>
              <a:rPr lang="en-US" dirty="0"/>
              <a:t> Street Sewer Rehab</a:t>
            </a:r>
          </a:p>
          <a:p>
            <a:pPr lvl="1"/>
            <a:r>
              <a:rPr lang="en-US" dirty="0"/>
              <a:t>Fairway Sewer Improvements</a:t>
            </a:r>
          </a:p>
          <a:p>
            <a:pPr lvl="1"/>
            <a:r>
              <a:rPr lang="en-US" dirty="0" err="1"/>
              <a:t>Forestgrove</a:t>
            </a:r>
            <a:r>
              <a:rPr lang="en-US" dirty="0"/>
              <a:t> Sewer Improvements*</a:t>
            </a:r>
          </a:p>
          <a:p>
            <a:pPr lvl="1"/>
            <a:r>
              <a:rPr lang="en-US" dirty="0"/>
              <a:t>LSB Trunk Sewer West*</a:t>
            </a:r>
          </a:p>
          <a:p>
            <a:pPr lvl="1"/>
            <a:r>
              <a:rPr lang="en-US" dirty="0"/>
              <a:t>Larimar Culvert*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1800" dirty="0"/>
              <a:t>*In-Process</a:t>
            </a:r>
          </a:p>
          <a:p>
            <a:pPr lvl="1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EF37B-93F2-532C-F074-8519F8092AC9}"/>
              </a:ext>
            </a:extLst>
          </p:cNvPr>
          <p:cNvSpPr/>
          <p:nvPr/>
        </p:nvSpPr>
        <p:spPr>
          <a:xfrm rot="18891823">
            <a:off x="9634698" y="1554571"/>
            <a:ext cx="612820" cy="1674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0DDE9D-5A46-7B3F-20C9-4C087D3A7E07}"/>
              </a:ext>
            </a:extLst>
          </p:cNvPr>
          <p:cNvSpPr/>
          <p:nvPr/>
        </p:nvSpPr>
        <p:spPr>
          <a:xfrm rot="19146410">
            <a:off x="8153954" y="3696290"/>
            <a:ext cx="261015" cy="1674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C2BEA4-E9E1-CC03-436D-D244F1A1CE8F}"/>
              </a:ext>
            </a:extLst>
          </p:cNvPr>
          <p:cNvSpPr/>
          <p:nvPr/>
        </p:nvSpPr>
        <p:spPr>
          <a:xfrm rot="16200000">
            <a:off x="8846734" y="5832027"/>
            <a:ext cx="211789" cy="1674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075CDD1C-EE9B-AE83-2A5E-0DCAD6D45308}"/>
              </a:ext>
            </a:extLst>
          </p:cNvPr>
          <p:cNvSpPr/>
          <p:nvPr/>
        </p:nvSpPr>
        <p:spPr>
          <a:xfrm rot="1765857">
            <a:off x="7017207" y="4502001"/>
            <a:ext cx="706344" cy="1251190"/>
          </a:xfrm>
          <a:prstGeom prst="corner">
            <a:avLst>
              <a:gd name="adj1" fmla="val 32878"/>
              <a:gd name="adj2" fmla="val 3164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4FA77B-A6B8-648E-9B6B-3CA35EA1812E}"/>
              </a:ext>
            </a:extLst>
          </p:cNvPr>
          <p:cNvSpPr/>
          <p:nvPr/>
        </p:nvSpPr>
        <p:spPr>
          <a:xfrm>
            <a:off x="7370186" y="5726132"/>
            <a:ext cx="261015" cy="11302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3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D2D0E5-D05A-DDF7-56C4-021D739F6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0D69B0-5B0C-A495-B581-47B28B8D2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171670-00DB-7B97-E093-A2B18DC9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354A5F-9451-110E-CF40-CC740EE57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EBDE3C-5FE9-04EE-194F-D741FDEF7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037043-EEB2-74B0-3B56-37AEF2A1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5535D-6123-D17F-A4B9-7C3DEB60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Pilot Study Results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163F2D-37AF-90D4-F0C6-54136415B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0" y="2045356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Various combinations of repair and CIPP lining of the sanitary and storm mains and laterals in the E. 327</a:t>
            </a:r>
            <a:r>
              <a:rPr lang="en-US" sz="2600" baseline="30000" dirty="0"/>
              <a:t>th</a:t>
            </a:r>
            <a:r>
              <a:rPr lang="en-US" sz="2600" dirty="0"/>
              <a:t>-E. 330</a:t>
            </a:r>
            <a:r>
              <a:rPr lang="en-US" sz="2600" baseline="30000" dirty="0"/>
              <a:t>th</a:t>
            </a:r>
            <a:r>
              <a:rPr lang="en-US" sz="2600" dirty="0"/>
              <a:t> neighborhood. </a:t>
            </a:r>
          </a:p>
          <a:p>
            <a:r>
              <a:rPr lang="en-US" sz="2600" dirty="0"/>
              <a:t>Timeframe: 2016-2023</a:t>
            </a:r>
          </a:p>
          <a:p>
            <a:r>
              <a:rPr lang="en-US" sz="2600" dirty="0"/>
              <a:t>Total Project Cost: $5.5M </a:t>
            </a:r>
          </a:p>
          <a:p>
            <a:r>
              <a:rPr lang="en-US" sz="2600" dirty="0"/>
              <a:t>Results</a:t>
            </a:r>
          </a:p>
          <a:p>
            <a:pPr lvl="1"/>
            <a:r>
              <a:rPr lang="en-US" sz="2600" dirty="0"/>
              <a:t>Sanitary: </a:t>
            </a:r>
            <a:r>
              <a:rPr lang="en-US" sz="2600" b="1" dirty="0"/>
              <a:t>24-32% decrease </a:t>
            </a:r>
            <a:r>
              <a:rPr lang="en-US" sz="2600" dirty="0"/>
              <a:t>in volume per inch of rain</a:t>
            </a:r>
          </a:p>
          <a:p>
            <a:pPr lvl="1"/>
            <a:r>
              <a:rPr lang="en-US" sz="2600" dirty="0"/>
              <a:t>Storm: </a:t>
            </a:r>
            <a:r>
              <a:rPr lang="en-US" sz="2600" b="1" dirty="0"/>
              <a:t>17-22% increase </a:t>
            </a:r>
            <a:r>
              <a:rPr lang="en-US" sz="2600" dirty="0"/>
              <a:t>in volume per inch of rain</a:t>
            </a:r>
          </a:p>
          <a:p>
            <a:pPr lvl="1"/>
            <a:r>
              <a:rPr lang="en-US" sz="2600" dirty="0"/>
              <a:t>Smoke Test Defects: Decrease by approximately 50% from pre-construction on average</a:t>
            </a:r>
          </a:p>
        </p:txBody>
      </p:sp>
    </p:spTree>
    <p:extLst>
      <p:ext uri="{BB962C8B-B14F-4D97-AF65-F5344CB8AC3E}">
        <p14:creationId xmlns:p14="http://schemas.microsoft.com/office/powerpoint/2010/main" val="275628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8E831-7326-1573-E26A-78EAF8A3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CE6E5F-3490-E55E-A30A-9A3A42E2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8BF89-371D-8F27-42E3-5675FC95F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E094AD-0150-E83C-286B-AA957F8B3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C3F642-15A3-70E0-0510-6C7351C36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1467D3-E311-376D-8663-F2644EF0B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2762F-1931-14FE-DE52-9A73BF9F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Relief Sewers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CEBE54-A2F4-3EC1-AF71-81C64A39D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0" y="1705510"/>
            <a:ext cx="10515600" cy="4691184"/>
          </a:xfrm>
        </p:spPr>
        <p:txBody>
          <a:bodyPr>
            <a:noAutofit/>
          </a:bodyPr>
          <a:lstStyle/>
          <a:p>
            <a:r>
              <a:rPr lang="en-US" sz="2400" dirty="0"/>
              <a:t>Willowick Drive</a:t>
            </a:r>
          </a:p>
          <a:p>
            <a:pPr lvl="1"/>
            <a:r>
              <a:rPr lang="en-US" dirty="0"/>
              <a:t>Planning/Engineering:			$     280,000</a:t>
            </a:r>
          </a:p>
          <a:p>
            <a:pPr lvl="1"/>
            <a:r>
              <a:rPr lang="en-US" dirty="0"/>
              <a:t>Construction Cost (w/ CACO)		$ 2,300,000</a:t>
            </a:r>
          </a:p>
          <a:p>
            <a:pPr lvl="1"/>
            <a:r>
              <a:rPr lang="en-US" dirty="0"/>
              <a:t>Total w. 20% Contingency		$ 3,100,000</a:t>
            </a:r>
          </a:p>
          <a:p>
            <a:r>
              <a:rPr lang="en-US" sz="2400" dirty="0"/>
              <a:t>E. 305</a:t>
            </a:r>
            <a:r>
              <a:rPr lang="en-US" sz="2400" baseline="30000" dirty="0"/>
              <a:t>th</a:t>
            </a:r>
            <a:r>
              <a:rPr lang="en-US" sz="2400" dirty="0"/>
              <a:t> Street</a:t>
            </a:r>
          </a:p>
          <a:p>
            <a:pPr lvl="1"/>
            <a:r>
              <a:rPr lang="en-US" dirty="0"/>
              <a:t>Planning/Engineering:			$     300,000</a:t>
            </a:r>
          </a:p>
          <a:p>
            <a:pPr lvl="1"/>
            <a:r>
              <a:rPr lang="en-US" dirty="0"/>
              <a:t>Construction Cost (w/ CACO)		$ 2,600,000</a:t>
            </a:r>
          </a:p>
          <a:p>
            <a:pPr lvl="1"/>
            <a:r>
              <a:rPr lang="en-US" dirty="0"/>
              <a:t>Total w. 20% Contingency		$ 3,480,000</a:t>
            </a:r>
          </a:p>
          <a:p>
            <a:r>
              <a:rPr lang="en-US" sz="2400" dirty="0"/>
              <a:t>Parkland Drive</a:t>
            </a:r>
          </a:p>
          <a:p>
            <a:pPr lvl="1"/>
            <a:r>
              <a:rPr lang="en-US" dirty="0"/>
              <a:t>Planning/Engineering:			$     600,000</a:t>
            </a:r>
          </a:p>
          <a:p>
            <a:pPr lvl="1"/>
            <a:r>
              <a:rPr lang="en-US" dirty="0"/>
              <a:t>Construction Cost (w/ CACO)		$ 7,300,000</a:t>
            </a:r>
          </a:p>
          <a:p>
            <a:pPr lvl="1"/>
            <a:r>
              <a:rPr lang="en-US" dirty="0"/>
              <a:t>Total w. 20% Contingency		$ 9,480,000</a:t>
            </a:r>
          </a:p>
        </p:txBody>
      </p:sp>
    </p:spTree>
    <p:extLst>
      <p:ext uri="{BB962C8B-B14F-4D97-AF65-F5344CB8AC3E}">
        <p14:creationId xmlns:p14="http://schemas.microsoft.com/office/powerpoint/2010/main" val="229183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780771-B555-5AAF-E4C2-15C6A07FE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F4FDF2-D423-9394-FCD5-0942BAD41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9CE67-6C02-9B84-FBDB-5BB7C661D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E5F024-BD00-1420-871F-D2383D2B8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A4CF03-FECC-E684-8DCD-69D5BB15E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7E7758-A986-E0BC-373F-4C3D95B4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9862C-1A79-FB7C-8638-49E5F35F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EQ or Tunnel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20A015-D423-724C-D0B8-5A4D7926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0" y="2045356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Equalization Basin</a:t>
            </a:r>
          </a:p>
          <a:p>
            <a:pPr lvl="1"/>
            <a:r>
              <a:rPr lang="en-US" sz="2600" dirty="0"/>
              <a:t>Planning Study: 			$      100,000</a:t>
            </a:r>
          </a:p>
          <a:p>
            <a:pPr lvl="1"/>
            <a:r>
              <a:rPr lang="en-US" sz="2600" dirty="0"/>
              <a:t>Preliminary Engineering: 		$       250,000</a:t>
            </a:r>
          </a:p>
          <a:p>
            <a:pPr lvl="1"/>
            <a:r>
              <a:rPr lang="en-US" sz="2600" dirty="0"/>
              <a:t>Final Design/Permitting: 		$   1,000,000</a:t>
            </a:r>
          </a:p>
          <a:p>
            <a:pPr lvl="1"/>
            <a:r>
              <a:rPr lang="en-US" sz="2600" dirty="0"/>
              <a:t>Construction Cost: 			$20,000,000</a:t>
            </a:r>
          </a:p>
          <a:p>
            <a:pPr lvl="1"/>
            <a:r>
              <a:rPr lang="en-US" sz="2600" dirty="0"/>
              <a:t>Total w. 20% Contingency:		$25,620,000</a:t>
            </a:r>
          </a:p>
          <a:p>
            <a:r>
              <a:rPr lang="en-US" sz="2600" dirty="0"/>
              <a:t>Tunnel</a:t>
            </a:r>
          </a:p>
          <a:p>
            <a:pPr lvl="1"/>
            <a:r>
              <a:rPr lang="en-US" sz="2600" dirty="0"/>
              <a:t>Variable depending on multiple factors (needs feasibility study)</a:t>
            </a:r>
          </a:p>
          <a:p>
            <a:pPr lvl="1"/>
            <a:r>
              <a:rPr lang="en-US" sz="2600" dirty="0"/>
              <a:t>Could see 25-40% cost savings depending on location and size compared to EQ</a:t>
            </a:r>
          </a:p>
        </p:txBody>
      </p:sp>
    </p:spTree>
    <p:extLst>
      <p:ext uri="{BB962C8B-B14F-4D97-AF65-F5344CB8AC3E}">
        <p14:creationId xmlns:p14="http://schemas.microsoft.com/office/powerpoint/2010/main" val="161354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A55CA-0E5C-4E59-6968-B2281512E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CD0CC-E0C4-1C1D-E10A-5C4DA5F72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42EBE-3A96-C3E8-C1A9-A4C29929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2A97A-5532-DBAF-8348-E0EA35EEE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983380-93D4-C362-D088-8BB030E75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3C8ACA-C5E7-D7D8-89EE-AB2EBC389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A7681-9467-9FC0-ECD0-4EF60FE8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EQ or Tunnel Locations (Tentative)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7A1BA-B422-49B9-FE9E-859314E79216}"/>
              </a:ext>
            </a:extLst>
          </p:cNvPr>
          <p:cNvSpPr/>
          <p:nvPr/>
        </p:nvSpPr>
        <p:spPr>
          <a:xfrm>
            <a:off x="7140539" y="44178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F3B0E-7CC2-7443-6182-EFA0EE675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26306"/>
            <a:ext cx="12192000" cy="5631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A61875-2796-473B-E815-EC3952698E43}"/>
              </a:ext>
            </a:extLst>
          </p:cNvPr>
          <p:cNvSpPr/>
          <p:nvPr/>
        </p:nvSpPr>
        <p:spPr>
          <a:xfrm rot="2400332">
            <a:off x="1839075" y="6119137"/>
            <a:ext cx="523982" cy="421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2F5ADF-7179-0204-BF32-FA8962E1C03A}"/>
              </a:ext>
            </a:extLst>
          </p:cNvPr>
          <p:cNvSpPr/>
          <p:nvPr/>
        </p:nvSpPr>
        <p:spPr>
          <a:xfrm rot="2597601">
            <a:off x="6093386" y="713967"/>
            <a:ext cx="171286" cy="3828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8A2FC8-3028-D83B-2150-67816EC61972}"/>
              </a:ext>
            </a:extLst>
          </p:cNvPr>
          <p:cNvSpPr/>
          <p:nvPr/>
        </p:nvSpPr>
        <p:spPr>
          <a:xfrm rot="2400332">
            <a:off x="2494816" y="6457823"/>
            <a:ext cx="243826" cy="421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5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2A572-19F5-77B2-FAE6-27B6DB5D0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8C056C2-2683-BF33-28F4-87722973B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560193-48B1-26F5-46DB-8D16A62C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653001-856A-933A-9EE8-A113AF9F1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AA2A62-F463-4342-EFC7-358DAB67E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B351F-D085-9BF5-33F8-9F7EEEE6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ADDB38-45E7-CCF9-5355-E2E6483BC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0CC15-CDB1-C1EC-B70D-051E6DC6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Funding Options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87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81BB1A-DB31-F781-42E7-D7CB432D7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235667-AC87-0B84-82A0-9EAA458BD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E323EF-319B-470E-BB34-D7EFAD492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524FB9-38B8-35EE-99D6-90EBC36C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9F767F-F871-BFCD-4DF6-5C3993C4B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92638-A18F-5352-80AF-2C4AFEC14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92F0C-3F0D-2F44-7CFB-E3027751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Funding 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62CBA0-BB1F-C3E4-A940-5C84494E7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0" y="204535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WPCLF</a:t>
            </a:r>
          </a:p>
          <a:p>
            <a:pPr lvl="1"/>
            <a:r>
              <a:rPr lang="en-US" dirty="0"/>
              <a:t>Planning, Design, and Construction</a:t>
            </a:r>
          </a:p>
          <a:p>
            <a:pPr lvl="1"/>
            <a:r>
              <a:rPr lang="en-US" dirty="0"/>
              <a:t>Current Standard Rate 21-30 years: 3.7%</a:t>
            </a:r>
          </a:p>
          <a:p>
            <a:pPr lvl="2"/>
            <a:r>
              <a:rPr lang="en-US" dirty="0"/>
              <a:t>$1.6M annual repayment for 30 years for $30M in loan</a:t>
            </a:r>
          </a:p>
          <a:p>
            <a:pPr lvl="1"/>
            <a:r>
              <a:rPr lang="en-US" dirty="0"/>
              <a:t>Principal Forgiveness</a:t>
            </a:r>
          </a:p>
          <a:p>
            <a:pPr lvl="1"/>
            <a:r>
              <a:rPr lang="en-US" dirty="0">
                <a:hlinkClick r:id="rId3"/>
              </a:rPr>
              <a:t>Ohio Water Development Authority, Columbus, Ohio, USA</a:t>
            </a:r>
            <a:endParaRPr lang="en-US" dirty="0"/>
          </a:p>
          <a:p>
            <a:r>
              <a:rPr lang="en-US" dirty="0"/>
              <a:t>ODOT/NOACA</a:t>
            </a:r>
          </a:p>
          <a:p>
            <a:r>
              <a:rPr lang="en-US" dirty="0"/>
              <a:t>Congressional Earmarks</a:t>
            </a:r>
          </a:p>
          <a:p>
            <a:r>
              <a:rPr lang="en-US" dirty="0"/>
              <a:t>Lake County Stormwater Management Fund</a:t>
            </a:r>
          </a:p>
        </p:txBody>
      </p:sp>
    </p:spTree>
    <p:extLst>
      <p:ext uri="{BB962C8B-B14F-4D97-AF65-F5344CB8AC3E}">
        <p14:creationId xmlns:p14="http://schemas.microsoft.com/office/powerpoint/2010/main" val="125849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45A7B-1944-5568-4D58-C451908E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26CC17-E344-006F-3C0A-6F46557B9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5951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2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BE0C0-F88E-6D53-63F5-C48BDE60B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E68632F-0844-D49F-AD96-19C379853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32983-71CD-D704-7770-4638733F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36AC4F-22C8-0B14-CD2A-509BB3A61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4A8192-5226-5E30-CA5E-579746EA4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B87090-8ABE-4B24-0DA1-58544C918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3038C83-E507-C07A-5A47-748A956E3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0B8B7-51CE-B172-BFC7-6227DC84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June 27, 2025 Wet Weather Event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48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0BCA9-D63D-2BD5-783E-A759E232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June 27, 2025 Rain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DE20-CFFF-CF80-675C-73B650665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87" y="2379346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dirty="0"/>
              <a:t>Total Rainfall:	1.35”</a:t>
            </a:r>
          </a:p>
          <a:p>
            <a:r>
              <a:rPr lang="en-US" dirty="0"/>
              <a:t>Peak Intensity:	2.16 in/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Duration: 		30 min</a:t>
            </a:r>
          </a:p>
          <a:p>
            <a:r>
              <a:rPr lang="en-US" dirty="0"/>
              <a:t>Classification:	10yr-30min event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561B8-50E5-C29D-9FB1-3DD766904C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02"/>
          <a:stretch>
            <a:fillRect/>
          </a:stretch>
        </p:blipFill>
        <p:spPr>
          <a:xfrm>
            <a:off x="6411074" y="1708159"/>
            <a:ext cx="5370097" cy="50018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E96E65-1855-833E-E344-FCB755F67FBA}"/>
              </a:ext>
            </a:extLst>
          </p:cNvPr>
          <p:cNvSpPr/>
          <p:nvPr/>
        </p:nvSpPr>
        <p:spPr>
          <a:xfrm>
            <a:off x="6965879" y="4572000"/>
            <a:ext cx="575352" cy="4006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F45FA-8A62-0693-0083-03E9E87A9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074" y="5341199"/>
            <a:ext cx="5370097" cy="13688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C2883C-19F1-5A74-5B55-CA19278B070E}"/>
              </a:ext>
            </a:extLst>
          </p:cNvPr>
          <p:cNvSpPr/>
          <p:nvPr/>
        </p:nvSpPr>
        <p:spPr>
          <a:xfrm>
            <a:off x="8198778" y="6154220"/>
            <a:ext cx="544530" cy="19520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76289A-08D2-A8F9-4CE9-91DACBB74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BF96C3-DFB7-3BFB-262E-539CFED4B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31623D-F5F4-48E1-3C4F-8083E6E57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C4C5-8B69-A903-1BCA-F87BE741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0464F2-7498-82B6-4421-C2DDD860A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8103C8-036B-6A54-3D12-9A3EF52D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FB201-ACC2-1628-44C1-AC82F0E2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Reported Basement Backup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1F3E41-2650-94CA-4476-066C2E1A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87" y="1590742"/>
            <a:ext cx="7032661" cy="1145696"/>
          </a:xfrm>
        </p:spPr>
        <p:txBody>
          <a:bodyPr anchor="ctr">
            <a:normAutofit/>
          </a:bodyPr>
          <a:lstStyle/>
          <a:p>
            <a:r>
              <a:rPr lang="en-US" dirty="0"/>
              <a:t>Thirteen (13) reported</a:t>
            </a:r>
          </a:p>
          <a:p>
            <a:r>
              <a:rPr lang="en-US" dirty="0"/>
              <a:t>Unknown on specific reason for backups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70E51-1222-A8CD-E1C3-FF5362FE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722" y="2736438"/>
            <a:ext cx="5011828" cy="3985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A5EC8F-1624-B635-6F91-55F27A047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86" y="2736438"/>
            <a:ext cx="5520736" cy="39504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BE448E-F847-2003-A3BF-99E4525BB238}"/>
              </a:ext>
            </a:extLst>
          </p:cNvPr>
          <p:cNvSpPr/>
          <p:nvPr/>
        </p:nvSpPr>
        <p:spPr>
          <a:xfrm>
            <a:off x="6548920" y="2845756"/>
            <a:ext cx="277402" cy="316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BA0DE2-53ED-E3AE-3E92-E72DCC94575E}"/>
              </a:ext>
            </a:extLst>
          </p:cNvPr>
          <p:cNvSpPr/>
          <p:nvPr/>
        </p:nvSpPr>
        <p:spPr>
          <a:xfrm>
            <a:off x="10395735" y="6314768"/>
            <a:ext cx="277402" cy="316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5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E9BC8-AE32-A091-DE97-EB57D5951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F2800EA-1538-1674-2A47-02AE42A1B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F79FA-77CD-EAB8-A7E2-1A6EA1409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F7123-B9D6-6583-DCA9-1F738640D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E360D8-057E-1DCA-9C26-765B8E1B5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E18528-8EAD-6035-447D-E6346258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BE125-4484-5204-1EEE-969B80BF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Flow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5BF417-F297-C09C-1A0E-F7DB6FE1A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" y="1590742"/>
            <a:ext cx="3823852" cy="4808346"/>
          </a:xfrm>
        </p:spPr>
        <p:txBody>
          <a:bodyPr anchor="ctr">
            <a:normAutofit/>
          </a:bodyPr>
          <a:lstStyle/>
          <a:p>
            <a:r>
              <a:rPr lang="en-US" dirty="0"/>
              <a:t>4 Active Meters in the Sanitary</a:t>
            </a:r>
          </a:p>
          <a:p>
            <a:pPr lvl="1"/>
            <a:r>
              <a:rPr lang="en-US" dirty="0"/>
              <a:t>San 001: 32220 Lakeshore Blvd</a:t>
            </a:r>
          </a:p>
          <a:p>
            <a:pPr lvl="1"/>
            <a:r>
              <a:rPr lang="en-US" dirty="0"/>
              <a:t>San 002: 475 </a:t>
            </a:r>
            <a:r>
              <a:rPr lang="en-US" dirty="0" err="1"/>
              <a:t>Bayridge</a:t>
            </a:r>
            <a:r>
              <a:rPr lang="en-US" dirty="0"/>
              <a:t> Blvd</a:t>
            </a:r>
          </a:p>
          <a:p>
            <a:pPr lvl="1"/>
            <a:r>
              <a:rPr lang="en-US" dirty="0"/>
              <a:t>San 003: 287 E. 305</a:t>
            </a:r>
            <a:r>
              <a:rPr lang="en-US" baseline="30000" dirty="0"/>
              <a:t>th</a:t>
            </a:r>
            <a:r>
              <a:rPr lang="en-US" dirty="0"/>
              <a:t> St</a:t>
            </a:r>
          </a:p>
          <a:p>
            <a:pPr lvl="1"/>
            <a:r>
              <a:rPr lang="en-US" dirty="0"/>
              <a:t>S335-TMP: E. 300</a:t>
            </a:r>
            <a:r>
              <a:rPr lang="en-US" baseline="30000" dirty="0"/>
              <a:t>th</a:t>
            </a:r>
            <a:r>
              <a:rPr lang="en-US" dirty="0"/>
              <a:t> St and </a:t>
            </a:r>
            <a:r>
              <a:rPr lang="en-US" dirty="0" err="1"/>
              <a:t>Barjode</a:t>
            </a:r>
            <a:r>
              <a:rPr lang="en-US" dirty="0"/>
              <a:t> Rd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4D4CB8-E0EC-895B-B3B9-029355B2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70" y="1589097"/>
            <a:ext cx="8058930" cy="5263857"/>
          </a:xfrm>
          <a:prstGeom prst="rect">
            <a:avLst/>
          </a:prstGeom>
        </p:spPr>
      </p:pic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4D268EC8-6471-394B-866E-C605A9DA9B56}"/>
              </a:ext>
            </a:extLst>
          </p:cNvPr>
          <p:cNvSpPr/>
          <p:nvPr/>
        </p:nvSpPr>
        <p:spPr>
          <a:xfrm>
            <a:off x="6842588" y="6562664"/>
            <a:ext cx="184935" cy="195209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0560F507-8008-9998-A326-CB1C91252F0A}"/>
              </a:ext>
            </a:extLst>
          </p:cNvPr>
          <p:cNvSpPr/>
          <p:nvPr/>
        </p:nvSpPr>
        <p:spPr>
          <a:xfrm>
            <a:off x="6616556" y="4046455"/>
            <a:ext cx="184935" cy="195209"/>
          </a:xfrm>
          <a:prstGeom prst="star5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03EDC06B-EDE8-3DDA-40E5-F7054DDA15CE}"/>
              </a:ext>
            </a:extLst>
          </p:cNvPr>
          <p:cNvSpPr/>
          <p:nvPr/>
        </p:nvSpPr>
        <p:spPr>
          <a:xfrm>
            <a:off x="8423096" y="3571172"/>
            <a:ext cx="184935" cy="19520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8FB633FD-0810-322F-D880-41E871501AF0}"/>
              </a:ext>
            </a:extLst>
          </p:cNvPr>
          <p:cNvSpPr/>
          <p:nvPr/>
        </p:nvSpPr>
        <p:spPr>
          <a:xfrm>
            <a:off x="7771980" y="1891970"/>
            <a:ext cx="184935" cy="195209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AA9473C0-E730-032E-723C-C06786ABF0C7}"/>
              </a:ext>
            </a:extLst>
          </p:cNvPr>
          <p:cNvSpPr/>
          <p:nvPr/>
        </p:nvSpPr>
        <p:spPr>
          <a:xfrm>
            <a:off x="532543" y="3034153"/>
            <a:ext cx="184935" cy="195209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1FF8097C-CFA4-6F78-9B69-EEA114012BA4}"/>
              </a:ext>
            </a:extLst>
          </p:cNvPr>
          <p:cNvSpPr/>
          <p:nvPr/>
        </p:nvSpPr>
        <p:spPr>
          <a:xfrm>
            <a:off x="532542" y="3764649"/>
            <a:ext cx="184935" cy="19520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C77555C5-46FB-8264-7AE4-13D2BEBD4B8F}"/>
              </a:ext>
            </a:extLst>
          </p:cNvPr>
          <p:cNvSpPr/>
          <p:nvPr/>
        </p:nvSpPr>
        <p:spPr>
          <a:xfrm>
            <a:off x="532541" y="4460801"/>
            <a:ext cx="184935" cy="195209"/>
          </a:xfrm>
          <a:prstGeom prst="star5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7F349E1E-5AF0-1099-9902-98B4150265D8}"/>
              </a:ext>
            </a:extLst>
          </p:cNvPr>
          <p:cNvSpPr/>
          <p:nvPr/>
        </p:nvSpPr>
        <p:spPr>
          <a:xfrm>
            <a:off x="532541" y="5191116"/>
            <a:ext cx="184935" cy="195209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2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5A8CD1-4061-40D4-9D56-B379A37BF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6E5EC9-92AE-9CA1-83C9-3E3E0487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8E25BF-EABA-A823-7E85-3ABE52817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505158-2846-CA87-9527-48F6CEBD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F61DD-3E65-1CE4-3309-92526FE8E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0790DC-A34C-69B0-538B-4C7BF486B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87BCE-F11A-A247-EFAB-5FC87AEF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Metered Levels 8/27/2025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FF65BE-0696-6583-ABE9-B4DAAEA0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0" y="2045356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Freeboard: Difference in top of flow to the surface of the manhole.</a:t>
            </a:r>
          </a:p>
          <a:p>
            <a:r>
              <a:rPr lang="en-US" sz="2600" dirty="0"/>
              <a:t>Basement flooding due to elevated flows in the mainline sewers becomes a risk at between 6 to 8 ft and high risk at 6 ft or less</a:t>
            </a:r>
          </a:p>
          <a:p>
            <a:r>
              <a:rPr lang="en-US" sz="2600" dirty="0"/>
              <a:t>San 001: </a:t>
            </a:r>
            <a:r>
              <a:rPr lang="en-US" sz="2600" dirty="0">
                <a:solidFill>
                  <a:srgbClr val="FF0000"/>
                </a:solidFill>
              </a:rPr>
              <a:t>3.91’</a:t>
            </a:r>
          </a:p>
          <a:p>
            <a:r>
              <a:rPr lang="en-US" sz="2600" dirty="0"/>
              <a:t>San 002: N/A (meter went static during event)</a:t>
            </a:r>
          </a:p>
          <a:p>
            <a:pPr lvl="1"/>
            <a:r>
              <a:rPr lang="en-US" sz="2600" dirty="0"/>
              <a:t>Historically comparable storm 8/28/2020: </a:t>
            </a:r>
            <a:r>
              <a:rPr lang="en-US" sz="2600" dirty="0">
                <a:solidFill>
                  <a:srgbClr val="FFC000"/>
                </a:solidFill>
              </a:rPr>
              <a:t>6.22’</a:t>
            </a:r>
          </a:p>
          <a:p>
            <a:r>
              <a:rPr lang="en-US" sz="2600" dirty="0"/>
              <a:t>San 003: </a:t>
            </a:r>
            <a:r>
              <a:rPr lang="en-US" sz="2600" dirty="0">
                <a:solidFill>
                  <a:srgbClr val="00B050"/>
                </a:solidFill>
              </a:rPr>
              <a:t>9.46’</a:t>
            </a:r>
          </a:p>
          <a:p>
            <a:r>
              <a:rPr lang="en-US" sz="2600" dirty="0"/>
              <a:t>S335-TMP: </a:t>
            </a:r>
            <a:r>
              <a:rPr lang="en-US" sz="2600" dirty="0">
                <a:solidFill>
                  <a:srgbClr val="FF0000"/>
                </a:solidFill>
              </a:rPr>
              <a:t>4.15’</a:t>
            </a:r>
          </a:p>
        </p:txBody>
      </p:sp>
    </p:spTree>
    <p:extLst>
      <p:ext uri="{BB962C8B-B14F-4D97-AF65-F5344CB8AC3E}">
        <p14:creationId xmlns:p14="http://schemas.microsoft.com/office/powerpoint/2010/main" val="203734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1EADC-F044-1BAA-0899-11D2A994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Master Plan Review</a:t>
            </a:r>
          </a:p>
        </p:txBody>
      </p:sp>
    </p:spTree>
    <p:extLst>
      <p:ext uri="{BB962C8B-B14F-4D97-AF65-F5344CB8AC3E}">
        <p14:creationId xmlns:p14="http://schemas.microsoft.com/office/powerpoint/2010/main" val="28847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1147A-25D2-4745-B8AF-07E98624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Master Plan 2016 and Sewer History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01C3CF-312C-0EA2-AD09-5F1EF013B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0" y="2045356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Master Plan was completed to better understand the existing separate sewer systems and study options to reduce basement flooding, illicit discharges into Lake Erie, and sanitary sewer overflows (SSOs)</a:t>
            </a:r>
          </a:p>
          <a:p>
            <a:r>
              <a:rPr lang="en-US" sz="2600" dirty="0"/>
              <a:t>System contains 443,950 total linear feet of storm and sanitary sewer.</a:t>
            </a:r>
          </a:p>
          <a:p>
            <a:r>
              <a:rPr lang="en-US" sz="2600" dirty="0"/>
              <a:t>Majority of sewers built prior to 1970</a:t>
            </a:r>
          </a:p>
          <a:p>
            <a:pPr lvl="1"/>
            <a:r>
              <a:rPr lang="en-US" sz="2600" dirty="0"/>
              <a:t>Service life of sewers is typically 50 years before replacement or significant rehab is required</a:t>
            </a:r>
          </a:p>
          <a:p>
            <a:r>
              <a:rPr lang="en-US" sz="2600" dirty="0"/>
              <a:t>Both storm and sanitary sewers were metered modeled, and analyzed for alternatives to improve the level of service relative to wet-weather related issues</a:t>
            </a:r>
          </a:p>
        </p:txBody>
      </p:sp>
    </p:spTree>
    <p:extLst>
      <p:ext uri="{BB962C8B-B14F-4D97-AF65-F5344CB8AC3E}">
        <p14:creationId xmlns:p14="http://schemas.microsoft.com/office/powerpoint/2010/main" val="167164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741</Words>
  <Application>Microsoft Office PowerPoint</Application>
  <PresentationFormat>Widescreen</PresentationFormat>
  <Paragraphs>109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Sewer, Sidewalks, and Streets Committee Meeting</vt:lpstr>
      <vt:lpstr>Agenda</vt:lpstr>
      <vt:lpstr>June 27, 2025 Wet Weather Event</vt:lpstr>
      <vt:lpstr>June 27, 2025 Rain Event</vt:lpstr>
      <vt:lpstr>Reported Basement Backup</vt:lpstr>
      <vt:lpstr>Flow Data</vt:lpstr>
      <vt:lpstr>Metered Levels 8/27/2025</vt:lpstr>
      <vt:lpstr>Master Plan Review</vt:lpstr>
      <vt:lpstr>Master Plan 2016 and Sewer History</vt:lpstr>
      <vt:lpstr>Master Plan Alternative Recommendations</vt:lpstr>
      <vt:lpstr>Recent Major Sewer Projects</vt:lpstr>
      <vt:lpstr>Pilot Study Results</vt:lpstr>
      <vt:lpstr>Relief Sewers</vt:lpstr>
      <vt:lpstr>EQ or Tunnel</vt:lpstr>
      <vt:lpstr>EQ or Tunnel Locations (Tentative)</vt:lpstr>
      <vt:lpstr>Funding Options</vt:lpstr>
      <vt:lpstr>Funding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Mclaughlin</dc:creator>
  <cp:lastModifiedBy>Tim Mclaughlin</cp:lastModifiedBy>
  <cp:revision>2</cp:revision>
  <dcterms:created xsi:type="dcterms:W3CDTF">2025-07-09T15:30:17Z</dcterms:created>
  <dcterms:modified xsi:type="dcterms:W3CDTF">2025-07-15T18:12:44Z</dcterms:modified>
</cp:coreProperties>
</file>